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3" r:id="rId4"/>
    <p:sldId id="258" r:id="rId5"/>
    <p:sldId id="259" r:id="rId6"/>
    <p:sldId id="272" r:id="rId7"/>
    <p:sldId id="265" r:id="rId8"/>
    <p:sldId id="266" r:id="rId9"/>
    <p:sldId id="267" r:id="rId10"/>
    <p:sldId id="269" r:id="rId11"/>
    <p:sldId id="271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/>
    <p:restoredTop sz="94631"/>
  </p:normalViewPr>
  <p:slideViewPr>
    <p:cSldViewPr snapToGrid="0" snapToObjects="1">
      <p:cViewPr varScale="1">
        <p:scale>
          <a:sx n="98" d="100"/>
          <a:sy n="98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C00FE-DF00-F949-88DF-E58FEFE1CC3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E8F1C-977C-C14B-BCF1-5AB732B2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0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8F1C-977C-C14B-BCF1-5AB732B2A2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2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-1854849" y="-585187"/>
            <a:ext cx="8255359" cy="8081493"/>
          </a:xfrm>
          <a:prstGeom prst="ellipse">
            <a:avLst/>
          </a:prstGeom>
          <a:solidFill>
            <a:schemeClr val="bg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98" y="5138738"/>
            <a:ext cx="8594202" cy="14271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8" y="584612"/>
            <a:ext cx="3017520" cy="918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2"/>
          <a:stretch/>
        </p:blipFill>
        <p:spPr>
          <a:xfrm>
            <a:off x="564934" y="1202078"/>
            <a:ext cx="4869951" cy="14599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9575" indent="-409575">
              <a:buSzPct val="125000"/>
              <a:buFont typeface="Courier New" charset="0"/>
              <a:buChar char="o"/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09700"/>
            <a:ext cx="3886200" cy="4767263"/>
          </a:xfrm>
        </p:spPr>
        <p:txBody>
          <a:bodyPr/>
          <a:lstStyle>
            <a:lvl1pPr marL="409575" indent="-40957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09700"/>
            <a:ext cx="3886200" cy="4767263"/>
          </a:xfrm>
        </p:spPr>
        <p:txBody>
          <a:bodyPr/>
          <a:lstStyle>
            <a:lvl1pPr marL="409575" indent="-40957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16851" y="6491937"/>
            <a:ext cx="717549" cy="340663"/>
          </a:xfrm>
        </p:spPr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55171"/>
            <a:ext cx="7886700" cy="486229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1" y="11350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7400"/>
            <a:ext cx="3868340" cy="4132263"/>
          </a:xfrm>
        </p:spPr>
        <p:txBody>
          <a:bodyPr/>
          <a:lstStyle>
            <a:lvl1pPr marL="409575" indent="-409575">
              <a:tabLst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009" y="11350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70100"/>
            <a:ext cx="3887391" cy="4119563"/>
          </a:xfrm>
        </p:spPr>
        <p:txBody>
          <a:bodyPr/>
          <a:lstStyle>
            <a:lvl1pPr marL="409575" indent="-409575">
              <a:tabLst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81891"/>
            <a:ext cx="2949178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5189854"/>
          </a:xfrm>
        </p:spPr>
        <p:txBody>
          <a:bodyPr/>
          <a:lstStyle>
            <a:lvl1pPr marL="409575" indent="-409575">
              <a:tabLst/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1300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581891"/>
            <a:ext cx="3116659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2791" y="568326"/>
            <a:ext cx="4621609" cy="27463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16659" cy="41529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911601" y="3425826"/>
            <a:ext cx="4622800" cy="27844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6941" y="607291"/>
            <a:ext cx="3154759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091" y="852755"/>
            <a:ext cx="4621609" cy="251274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6941" y="2082800"/>
            <a:ext cx="3167459" cy="415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96901" y="3476626"/>
            <a:ext cx="4622800" cy="27844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8999"/>
            <a:ext cx="596900" cy="55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8900"/>
            <a:ext cx="1524000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66671"/>
            <a:ext cx="7886700" cy="6017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09700"/>
            <a:ext cx="78867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3658" y="6479237"/>
            <a:ext cx="481692" cy="34066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AD7A56CD-A913-D146-943D-725ADFE68C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285006"/>
            <a:ext cx="3111500" cy="4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2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1" kern="1200">
          <a:solidFill>
            <a:schemeClr val="tx1"/>
          </a:solidFill>
          <a:latin typeface="Avenir Black" charset="0"/>
          <a:ea typeface="Avenir Black" charset="0"/>
          <a:cs typeface="Avenir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25000"/>
        <a:buFont typeface="Courier New" charset="0"/>
        <a:buChar char="o"/>
        <a:defRPr sz="2800" b="0" i="0" kern="1200" baseline="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pos="53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Objective 101.01</a:t>
            </a:r>
            <a:br>
              <a:rPr lang="en-US" dirty="0"/>
            </a:br>
            <a:r>
              <a:rPr lang="en-US" dirty="0"/>
              <a:t>Describe the core concepts of digital media and relationship between digital media, society, and industry certifications.</a:t>
            </a:r>
          </a:p>
        </p:txBody>
      </p:sp>
    </p:spTree>
    <p:extLst>
      <p:ext uri="{BB962C8B-B14F-4D97-AF65-F5344CB8AC3E}">
        <p14:creationId xmlns:p14="http://schemas.microsoft.com/office/powerpoint/2010/main" val="11049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DIGITAL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Educational</a:t>
            </a:r>
          </a:p>
          <a:p>
            <a:pPr lvl="1"/>
            <a:r>
              <a:rPr lang="en-US" dirty="0"/>
              <a:t>Interactively teach content or demonstrate a process; examples include online tutorials, descriptive animations,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r="11457"/>
          <a:stretch/>
        </p:blipFill>
        <p:spPr>
          <a:xfrm>
            <a:off x="4686300" y="1412775"/>
            <a:ext cx="3848100" cy="28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4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CERTIFICATIONS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Standardized assessments that use software and terminology commonly found in the industry.</a:t>
            </a:r>
          </a:p>
          <a:p>
            <a:r>
              <a:rPr lang="en-US" dirty="0"/>
              <a:t>Used alongside portfolios of original work to demonstrate proficiency in creating digital media.</a:t>
            </a:r>
          </a:p>
          <a:p>
            <a:r>
              <a:rPr lang="en-US" dirty="0"/>
              <a:t>Can greatly impact a person’s ability to enter the digital media career field.</a:t>
            </a:r>
          </a:p>
          <a:p>
            <a:r>
              <a:rPr lang="en-US" dirty="0"/>
              <a:t>Examples used in the digital media industry include Adobe® Certified Associate exam and </a:t>
            </a:r>
            <a:r>
              <a:rPr lang="en-US"/>
              <a:t>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200024"/>
            <a:ext cx="11334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454-B2F3-FB41-A075-357CA006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5D40A-7CF3-D740-BBA9-D03DCE02E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certifications help you get a job?</a:t>
            </a:r>
          </a:p>
          <a:p>
            <a:r>
              <a:rPr lang="en-US" dirty="0"/>
              <a:t>Besides Adobe certifications, what are other types of certifications?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B18FD-EB4A-EC44-B19A-0CDFB5A2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Messages aimed at mass audiences; can be delivered in many forms or methods.</a:t>
            </a:r>
          </a:p>
          <a:p>
            <a:r>
              <a:rPr lang="en-US" dirty="0"/>
              <a:t>Traditional Media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Digital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image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2" y="4249737"/>
            <a:ext cx="2563284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5627" r="12778" b="4964"/>
          <a:stretch/>
        </p:blipFill>
        <p:spPr>
          <a:xfrm>
            <a:off x="5930900" y="4260155"/>
            <a:ext cx="2362200" cy="1912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52900"/>
            <a:ext cx="2685989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MEDIA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67460" cy="4152900"/>
          </a:xfrm>
        </p:spPr>
        <p:txBody>
          <a:bodyPr/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Communication that was well-established before the Internet age; books, newspapers, magazines,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Placeholder 6" descr="image4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538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Placeholder 7" descr="image2.jpe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" b="466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Created and controlled by a community of users that interact using the Internet.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49815"/>
            <a:ext cx="5969000" cy="40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broken down into five major categories for the purposes of this course:</a:t>
            </a:r>
          </a:p>
          <a:p>
            <a:pPr lvl="1"/>
            <a:r>
              <a:rPr lang="en-US" dirty="0"/>
              <a:t>Graphic Design</a:t>
            </a:r>
          </a:p>
          <a:p>
            <a:pPr lvl="1"/>
            <a:r>
              <a:rPr lang="en-US" dirty="0"/>
              <a:t>Animation Development</a:t>
            </a:r>
          </a:p>
          <a:p>
            <a:pPr lvl="1"/>
            <a:r>
              <a:rPr lang="en-US" dirty="0"/>
              <a:t>Audio Production</a:t>
            </a:r>
          </a:p>
          <a:p>
            <a:pPr lvl="1"/>
            <a:r>
              <a:rPr lang="en-US" dirty="0"/>
              <a:t>Video Production</a:t>
            </a:r>
          </a:p>
          <a:p>
            <a:pPr lvl="1"/>
            <a:r>
              <a:rPr lang="en-US" dirty="0"/>
              <a:t>Web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42059" cy="4130040"/>
          </a:xfrm>
        </p:spPr>
        <p:txBody>
          <a:bodyPr/>
          <a:lstStyle/>
          <a:p>
            <a:r>
              <a:rPr lang="en-US" dirty="0"/>
              <a:t>The use of creative design and computer technology to combine forms of media to reach the audience in various ways.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AEB228-3836-3F40-8551-B16C76F0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CFB330-4BAF-8B4E-8C52-50AB350EA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Differentiate between traditional, social, and digital media.</a:t>
            </a:r>
          </a:p>
          <a:p>
            <a:r>
              <a:rPr lang="en-US" dirty="0"/>
              <a:t>Which do you use the most? </a:t>
            </a:r>
          </a:p>
          <a:p>
            <a:r>
              <a:rPr lang="en-US" dirty="0"/>
              <a:t>Which do you use the most for education? Entertainment?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7FF12-4CAB-2A40-8280-90A5C590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7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MEDIA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Pre-production</a:t>
            </a:r>
          </a:p>
          <a:p>
            <a:pPr lvl="1"/>
            <a:r>
              <a:rPr lang="en-US" dirty="0"/>
              <a:t>Defining the parameters of the project and making preliminary decisions about conveying the intended message to the audience.</a:t>
            </a:r>
          </a:p>
          <a:p>
            <a:r>
              <a:rPr lang="en-US" dirty="0"/>
              <a:t>Production</a:t>
            </a:r>
          </a:p>
          <a:p>
            <a:pPr lvl="1"/>
            <a:r>
              <a:rPr lang="en-US" dirty="0"/>
              <a:t>The active process of using hardware and/or software to create original digital media.</a:t>
            </a:r>
          </a:p>
          <a:p>
            <a:r>
              <a:rPr lang="en-US" dirty="0"/>
              <a:t>Post-Production</a:t>
            </a:r>
          </a:p>
          <a:p>
            <a:pPr lvl="1"/>
            <a:r>
              <a:rPr lang="en-US" dirty="0"/>
              <a:t>Modifying the project to accomplish the intended purpose; optimizing the output file to meet client’s specific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1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DIGITAL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Digital media can be used in a variety of settings depending on the message being conveyed and its intended audience.</a:t>
            </a:r>
          </a:p>
          <a:p>
            <a:r>
              <a:rPr lang="en-US" dirty="0"/>
              <a:t>Commercial</a:t>
            </a:r>
          </a:p>
          <a:p>
            <a:pPr lvl="1"/>
            <a:r>
              <a:rPr lang="en-US" dirty="0"/>
              <a:t>Intended to persuade the audience to use or buy a product; examples include infomercials, advertisements, and other marketing products.</a:t>
            </a:r>
          </a:p>
          <a:p>
            <a:r>
              <a:rPr lang="en-US" dirty="0"/>
              <a:t>Entertainment</a:t>
            </a:r>
          </a:p>
          <a:p>
            <a:pPr lvl="1"/>
            <a:r>
              <a:rPr lang="en-US" dirty="0"/>
              <a:t>Intended to captivate an audience and keep them engaged; examples include digital art, movies, video games, music,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DIGITAL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News/Informational</a:t>
            </a:r>
          </a:p>
          <a:p>
            <a:pPr lvl="1"/>
            <a:r>
              <a:rPr lang="en-US" dirty="0"/>
              <a:t>Informs the audience about recent events and/or topics; examples include news casts, online periodicals, etc.</a:t>
            </a:r>
          </a:p>
          <a:p>
            <a:r>
              <a:rPr lang="en-US" dirty="0"/>
              <a:t>Public Service Announcement (PSA)</a:t>
            </a:r>
          </a:p>
          <a:p>
            <a:pPr lvl="1"/>
            <a:r>
              <a:rPr lang="en-US" dirty="0"/>
              <a:t>Conveys an important message to the public (no specific audience); often instigates to take action or further educate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7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</TotalTime>
  <Words>447</Words>
  <Application>Microsoft Macintosh PowerPoint</Application>
  <PresentationFormat>On-screen Show (4:3)</PresentationFormat>
  <Paragraphs>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Black</vt:lpstr>
      <vt:lpstr>Avenir Book</vt:lpstr>
      <vt:lpstr>Avenir Medium</vt:lpstr>
      <vt:lpstr>Calibri</vt:lpstr>
      <vt:lpstr>Courier New</vt:lpstr>
      <vt:lpstr>Office Theme</vt:lpstr>
      <vt:lpstr>PowerPoint Presentation</vt:lpstr>
      <vt:lpstr>TYPES OF MEDIA</vt:lpstr>
      <vt:lpstr>TRADITIONAL MEDIA</vt:lpstr>
      <vt:lpstr>SOCIAL MEDIA</vt:lpstr>
      <vt:lpstr>DIGITAL MEDIA</vt:lpstr>
      <vt:lpstr>QUESTIONS TO CONSIDER</vt:lpstr>
      <vt:lpstr>DIGITAL MEDIA PROCESS</vt:lpstr>
      <vt:lpstr>USES OF DIGITAL MEDIA</vt:lpstr>
      <vt:lpstr>USES OF DIGITAL MEDIA</vt:lpstr>
      <vt:lpstr>USES OF DIGITAL MEDIA</vt:lpstr>
      <vt:lpstr>INDUSTRY CERTIFICATIONS</vt:lpstr>
      <vt:lpstr>QUESTIONS TO CONSIDER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41</cp:revision>
  <dcterms:created xsi:type="dcterms:W3CDTF">2017-10-19T20:16:36Z</dcterms:created>
  <dcterms:modified xsi:type="dcterms:W3CDTF">2018-04-23T22:34:47Z</dcterms:modified>
</cp:coreProperties>
</file>